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12" r:id="rId3"/>
    <p:sldId id="314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C0E1A"/>
    <a:srgbClr val="992F33"/>
    <a:srgbClr val="446E97"/>
    <a:srgbClr val="A176C0"/>
    <a:srgbClr val="C8B0DB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5"/>
    <p:restoredTop sz="96959"/>
  </p:normalViewPr>
  <p:slideViewPr>
    <p:cSldViewPr snapToGrid="0" snapToObjects="1">
      <p:cViewPr>
        <p:scale>
          <a:sx n="115" d="100"/>
          <a:sy n="115" d="100"/>
        </p:scale>
        <p:origin x="19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F47AA-7854-A748-8610-8E52CA06A0CB}" type="datetimeFigureOut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044D5-E9B1-F240-ADBB-9856FDF73D1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04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53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679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370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724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65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99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127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8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00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66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42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30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563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76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70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32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4475-2182-384B-91A7-1E7B4EAACD3C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488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C119-4834-AF47-A25A-7AC2FBA0A12B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37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0B43-7671-A949-8CC0-61B73517563A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16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8749-C775-DE49-A6C4-D14761F8B5F0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22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2A7A9-31A8-8A40-8A83-7E8D6D05CCCA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0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1BAD-31C1-6F4B-B81A-03F0E20C6A2C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35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CC0E3-0046-6945-90D1-609047FAFC3C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7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7FEA-E7F8-AC4F-B32B-3C3519DE1DB4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88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890D-CBD0-ED4E-8DA2-1188F4C8C159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42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0871-D8F4-874A-99C6-BB22704658FE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39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5A3C-91F8-7248-8F1E-489C993B6ECE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71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044E6-B510-C642-867E-59F071AEF662}" type="datetime1">
              <a:rPr kumimoji="1" lang="ko-KR" altLang="en-US" smtClean="0"/>
              <a:t>2018. 1. 7.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83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35431" y="2001795"/>
            <a:ext cx="8478639" cy="1145646"/>
          </a:xfrm>
        </p:spPr>
        <p:txBody>
          <a:bodyPr/>
          <a:lstStyle/>
          <a:p>
            <a:pPr algn="l" eaLnBrk="1" latinLnBrk="0" hangingPunct="1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머신러닝을 이용한 알고리즘 트레이딩 시스템 개발</a:t>
            </a:r>
            <a:endParaRPr lang="ko-KR" altLang="en-US" sz="2800" b="1" dirty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635431" y="3526706"/>
            <a:ext cx="7477443" cy="187325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altLang="ko-KR" sz="2000" b="1" dirty="0" smtClean="0">
                <a:latin typeface="Nanum Myeongjo" charset="-127"/>
                <a:ea typeface="Nanum Myeongjo" charset="-127"/>
                <a:cs typeface="Nanum Myeongjo" charset="-127"/>
              </a:rPr>
              <a:t>2018. </a:t>
            </a:r>
            <a:r>
              <a:rPr lang="en-US" altLang="ko-KR" sz="2000" b="1" dirty="0">
                <a:latin typeface="Nanum Myeongjo" charset="-127"/>
                <a:ea typeface="Nanum Myeongjo" charset="-127"/>
                <a:cs typeface="Nanum Myeongjo" charset="-127"/>
              </a:rPr>
              <a:t>0</a:t>
            </a:r>
            <a:r>
              <a:rPr lang="en-US" altLang="ko-KR" sz="2000" b="1" dirty="0" smtClean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en-US" altLang="ko-KR" sz="2000" b="1" dirty="0" smtClean="0">
                <a:latin typeface="Nanum Myeongjo" charset="-127"/>
                <a:ea typeface="Nanum Myeongjo" charset="-127"/>
                <a:cs typeface="Nanum Myeongjo" charset="-127"/>
              </a:rPr>
              <a:t>. 08</a:t>
            </a:r>
            <a:endParaRPr lang="en-US" altLang="ko-KR" b="1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l" eaLnBrk="1" hangingPunct="1">
              <a:defRPr/>
            </a:pPr>
            <a:endParaRPr lang="en-US" altLang="ko-KR" sz="20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l" eaLnBrk="1" hangingPunct="1">
              <a:defRPr/>
            </a:pPr>
            <a:r>
              <a:rPr lang="ko-KR" altLang="en-US" sz="1600" b="1" dirty="0" smtClean="0">
                <a:latin typeface="Nanum Myeongjo" charset="-127"/>
                <a:ea typeface="Nanum Myeongjo" charset="-127"/>
                <a:cs typeface="Nanum Myeongjo" charset="-127"/>
              </a:rPr>
              <a:t>권도형</a:t>
            </a:r>
            <a:endParaRPr lang="en-US" altLang="ko-KR" sz="1600" b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l" eaLnBrk="1" hangingPunct="1">
              <a:defRPr/>
            </a:pPr>
            <a:r>
              <a:rPr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LINK-lab</a:t>
            </a:r>
            <a:endParaRPr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5431" y="3337073"/>
            <a:ext cx="75941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”We have dubbed the Associated results “No Free Lunch” theorems because they demonstrate that if an algorithms performs well on a certain class of problems then it necessarily pays for that with degraded performance on the set of all remaining problems.”</a:t>
            </a:r>
          </a:p>
          <a:p>
            <a:pPr marL="0" indent="0" algn="ctr">
              <a:buNone/>
            </a:pP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⎾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No Free Lunch Theorem for Optimization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⏌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-David </a:t>
            </a:r>
            <a:r>
              <a:rPr kumimoji="1" lang="en-US" altLang="ko-KR" sz="1600" dirty="0" err="1" smtClean="0">
                <a:latin typeface="Nanum Myeongjo" charset="-127"/>
                <a:ea typeface="Nanum Myeongjo" charset="-127"/>
                <a:cs typeface="Nanum Myeongjo" charset="-127"/>
              </a:rPr>
              <a:t>Welpert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, </a:t>
            </a:r>
            <a:r>
              <a:rPr kumimoji="1" lang="en-US" altLang="ko-KR" sz="1600" dirty="0" err="1" smtClean="0">
                <a:latin typeface="Nanum Myeongjo" charset="-127"/>
                <a:ea typeface="Nanum Myeongjo" charset="-127"/>
                <a:cs typeface="Nanum Myeongjo" charset="-127"/>
              </a:rPr>
              <a:t>Welliam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 Macready</a:t>
            </a: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Ne </a:t>
            </a:r>
            <a:r>
              <a:rPr lang="en-US" altLang="ko-KR" sz="2800" b="1" dirty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Free Lunch </a:t>
            </a:r>
            <a:r>
              <a:rPr lang="en-US" altLang="ko-KR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Theorem</a:t>
            </a:r>
            <a:endParaRPr lang="en-US" altLang="ko-KR" sz="2800" b="1" dirty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21" y="2756685"/>
            <a:ext cx="6558776" cy="25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80181" y="1121884"/>
            <a:ext cx="9172100" cy="2025557"/>
          </a:xfrm>
        </p:spPr>
        <p:txBody>
          <a:bodyPr>
            <a:normAutofit/>
          </a:bodyPr>
          <a:lstStyle/>
          <a:p>
            <a:pPr latinLnBrk="0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  <a:t>Part 2</a:t>
            </a:r>
            <a:br>
              <a:rPr lang="en-US" altLang="ko-KR" sz="20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  <a:t>Chapter 2</a:t>
            </a:r>
            <a:b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  <a:t/>
            </a:r>
            <a:b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통계</a:t>
            </a:r>
            <a:endParaRPr lang="ko-KR" altLang="en-US" sz="2800" b="1" dirty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580181" y="3337073"/>
            <a:ext cx="91721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328948"/>
            <a:ext cx="11513792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통계란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?</a:t>
            </a: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통계가 머신러닝에서 중요한 이유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통계의 기본 개념과 용어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모집단과 표본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파라미터와 통계랑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표집오차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종속변수와 독립변수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연속변수와 이산변수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모델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준비사항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데이터 다운로드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데이터 로드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기초통계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표준편차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사분위수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히스토그램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정규분포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산점도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상자그림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개요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 smtClean="0">
                <a:latin typeface="Nanum Myeongjo" charset="-127"/>
                <a:ea typeface="Nanum Myeongjo" charset="-127"/>
                <a:cs typeface="Nanum Myeongjo" charset="-127"/>
              </a:rPr>
              <a:t>통계란</a:t>
            </a:r>
            <a:r>
              <a:rPr kumimoji="1" lang="en-US" altLang="ko-KR" sz="24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2400" dirty="0" smtClean="0">
                <a:latin typeface="Nanum Myeongjo" charset="-127"/>
                <a:ea typeface="Nanum Myeongjo" charset="-127"/>
                <a:cs typeface="Nanum Myeongjo" charset="-127"/>
              </a:rPr>
              <a:t> 데이터를 구성하고 요약하고 해석하는 데 필요한 수학적 이론과 방법들을 지칭</a:t>
            </a:r>
            <a:endParaRPr kumimoji="1" lang="en-US" altLang="ko-KR" sz="24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24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ko-KR" altLang="en-US" sz="2400" dirty="0" smtClean="0">
                <a:latin typeface="Nanum Myeongjo" charset="-127"/>
                <a:ea typeface="Nanum Myeongjo" charset="-127"/>
                <a:cs typeface="Nanum Myeongjo" charset="-127"/>
              </a:rPr>
              <a:t>기술통계</a:t>
            </a:r>
            <a:r>
              <a:rPr kumimoji="1" lang="en-US" altLang="ko-KR" sz="2400" dirty="0" smtClean="0">
                <a:latin typeface="Nanum Myeongjo" charset="-127"/>
                <a:ea typeface="Nanum Myeongjo" charset="-127"/>
                <a:cs typeface="Nanum Myeongjo" charset="-127"/>
              </a:rPr>
              <a:t>(Descriptive Statistics)</a:t>
            </a:r>
          </a:p>
          <a:p>
            <a:pPr lvl="1"/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전체 데이터에 대한 묘사</a:t>
            </a: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ko-KR" altLang="en-US" sz="2400" dirty="0" smtClean="0">
                <a:latin typeface="Nanum Myeongjo" charset="-127"/>
                <a:ea typeface="Nanum Myeongjo" charset="-127"/>
                <a:cs typeface="Nanum Myeongjo" charset="-127"/>
              </a:rPr>
              <a:t>추론통계</a:t>
            </a:r>
            <a:r>
              <a:rPr kumimoji="1" lang="en-US" altLang="ko-KR" sz="2400" dirty="0" smtClean="0">
                <a:latin typeface="Nanum Myeongjo" charset="-127"/>
                <a:ea typeface="Nanum Myeongjo" charset="-127"/>
                <a:cs typeface="Nanum Myeongjo" charset="-127"/>
              </a:rPr>
              <a:t>(Inference Statistics)</a:t>
            </a:r>
          </a:p>
          <a:p>
            <a:pPr lvl="1"/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일부 데이터로 전체 데이터를 추론</a:t>
            </a: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24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통계란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92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결과치의 품질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</a:rPr>
              <a:t>(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정확도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</a:rPr>
              <a:t>)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가 어느 정도냐에 대한 고민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 어떻게 하면 성능을 향상시킬 수 있을지에 대한 고민</a:t>
            </a: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 알고리즘의 성능을 셜정하는 데 절대적인 것은 학습용 데이터셋이지 알고리즘이 아님</a:t>
            </a: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>
              <a:buFont typeface="Wingdings" charset="2"/>
              <a:buChar char="à"/>
            </a:pP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“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데이터의 품질을 어떻게 하면 향상시킬 수 있을까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?”</a:t>
            </a: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ex) 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분실자료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(missing data)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를 어떻게 채워 넣을지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   이상치를 적절한 값으로 대체하기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/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삭제하기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이러한 과정을 효과적으로 수행하는 데 통계가 필요</a:t>
            </a: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EX)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이상치 정의</a:t>
            </a: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통계</a:t>
            </a: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가 머신러닝에서 중요한 이유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5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26913" y="1039527"/>
                <a:ext cx="11513792" cy="53168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ko-KR" altLang="en-US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모집단</a:t>
                </a:r>
                <a:r>
                  <a:rPr kumimoji="1" lang="en-US" altLang="ko-KR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(Population)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	</a:t>
                </a:r>
                <a:r>
                  <a:rPr kumimoji="1" lang="ko-KR" altLang="en-US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해결하고자 문제와 관련된 모든 데이터</a:t>
                </a:r>
                <a:endParaRPr kumimoji="1" lang="en-US" altLang="ko-KR" sz="2000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endParaRPr kumimoji="1" lang="en-US" altLang="ko-KR" sz="2000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r>
                  <a:rPr kumimoji="1" lang="ko-KR" altLang="en-US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표본</a:t>
                </a:r>
                <a:r>
                  <a:rPr kumimoji="1" lang="en-US" altLang="ko-KR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(Sample)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	</a:t>
                </a:r>
                <a:r>
                  <a:rPr kumimoji="1" lang="ko-KR" altLang="en-US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추출된 일부 데이터</a:t>
                </a:r>
                <a:endParaRPr kumimoji="1" lang="en-US" altLang="ko-KR" sz="2000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endParaRPr kumimoji="1" lang="en-US" altLang="ko-KR" sz="2000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r>
                  <a:rPr kumimoji="1" lang="ko-KR" altLang="en-US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파라미터</a:t>
                </a:r>
                <a:r>
                  <a:rPr kumimoji="1" lang="en-US" altLang="ko-KR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(Parameter)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	</a:t>
                </a:r>
                <a:r>
                  <a:rPr kumimoji="1" lang="ko-KR" altLang="en-US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모집단으로부터 수집된 지표</a:t>
                </a:r>
                <a:r>
                  <a:rPr kumimoji="1" lang="en-US" altLang="ko-KR" sz="2000" dirty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;</a:t>
                </a:r>
                <a:r>
                  <a:rPr kumimoji="1" lang="ko-KR" altLang="en-US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2000" i="1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𝜇</m:t>
                    </m:r>
                  </m:oMath>
                </a14:m>
                <a:endParaRPr kumimoji="1" lang="en-US" altLang="ko-KR" sz="2000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endParaRPr kumimoji="1" lang="en-US" altLang="ko-KR" sz="2000" b="1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r>
                  <a:rPr kumimoji="1" lang="ko-KR" altLang="en-US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통계량</a:t>
                </a:r>
                <a:r>
                  <a:rPr kumimoji="1" lang="en-US" altLang="ko-KR" sz="2000" b="1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(Statistic)</a:t>
                </a:r>
              </a:p>
              <a:p>
                <a:pPr marL="0" indent="0">
                  <a:buNone/>
                </a:pPr>
                <a:r>
                  <a:rPr kumimoji="1" lang="en-US" altLang="ko-KR" sz="2000" dirty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	</a:t>
                </a:r>
                <a:r>
                  <a:rPr kumimoji="1" lang="ko-KR" altLang="en-US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표본으로부터 수집된 지표</a:t>
                </a:r>
                <a:r>
                  <a:rPr kumimoji="1" lang="en-US" altLang="ko-KR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;</a:t>
                </a:r>
                <a:r>
                  <a:rPr kumimoji="1" lang="ko-KR" altLang="en-US" sz="2000" dirty="0" smtClean="0">
                    <a:latin typeface="Nanum Myeongjo" charset="-127"/>
                    <a:ea typeface="Nanum Myeongjo" charset="-127"/>
                    <a:cs typeface="Nanum Myeongjo" charset="-127"/>
                    <a:sym typeface="Wingding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ko-KR" altLang="en-US" sz="2000" i="1" smtClean="0">
                            <a:latin typeface="Cambria Math" charset="0"/>
                            <a:ea typeface="Nanum Myeongjo" charset="-127"/>
                            <a:cs typeface="Nanum Myeongjo" charset="-127"/>
                            <a:sym typeface="Wingdings"/>
                          </a:rPr>
                        </m:ctrlPr>
                      </m:acc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  <a:sym typeface="Wingdings"/>
                          </a:rPr>
                          <m:t>𝑥</m:t>
                        </m:r>
                      </m:e>
                    </m:acc>
                  </m:oMath>
                </a14:m>
                <a:endParaRPr kumimoji="1" lang="en-US" altLang="ko-KR" sz="2000" dirty="0" smtClean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  <a:p>
                <a:pPr marL="0" indent="0">
                  <a:buNone/>
                </a:pPr>
                <a:endParaRPr kumimoji="1" lang="en-US" altLang="ko-KR" sz="2000" dirty="0">
                  <a:latin typeface="Nanum Myeongjo" charset="-127"/>
                  <a:ea typeface="Nanum Myeongjo" charset="-127"/>
                  <a:cs typeface="Nanum Myeongjo" charset="-127"/>
                  <a:sym typeface="Wingdings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913" y="1039527"/>
                <a:ext cx="11513792" cy="5316823"/>
              </a:xfrm>
              <a:blipFill rotWithShape="0">
                <a:blip r:embed="rId3"/>
                <a:stretch>
                  <a:fillRect l="-58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통계의 기본 개념과 용어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3269963"/>
            <a:ext cx="3848100" cy="2514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809" y="1009641"/>
            <a:ext cx="3952535" cy="16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sz="2000" b="1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표집 오차</a:t>
            </a:r>
            <a:r>
              <a:rPr kumimoji="1" lang="en-US" altLang="ko-KR" sz="2000" b="1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(Sampling Error)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모집단과 표본의 차이로 발생하는 오차</a:t>
            </a: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주어진 데이터셋이 모집단을 잘 반영하는가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?</a:t>
            </a:r>
          </a:p>
          <a:p>
            <a:pPr marL="0" indent="0">
              <a:buNone/>
            </a:pPr>
            <a:endParaRPr kumimoji="1" lang="en-US" altLang="ko-KR" sz="2000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ko-KR" altLang="en-US" sz="2000" b="1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종속 변수</a:t>
            </a:r>
            <a:endParaRPr kumimoji="1" lang="en-US" altLang="ko-KR" sz="2000" b="1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=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피예측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(Predicted Variable) 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피설명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(Explained Variable)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측정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(Measured Variable) 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반응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(Response Variable) 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출력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(Output Variable)</a:t>
            </a:r>
          </a:p>
          <a:p>
            <a:pPr marL="0" indent="0">
              <a:buNone/>
            </a:pP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ko-KR" altLang="en-US" sz="2000" b="1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독립 변수</a:t>
            </a:r>
            <a:endParaRPr kumimoji="1" lang="en-US" altLang="ko-KR" sz="2000" b="1" dirty="0" smtClean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예측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(Predictor Variable) 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설명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(Explanatory Variable)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특징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(Feature) = 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입력 변수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(Input Variable)</a:t>
            </a:r>
          </a:p>
          <a:p>
            <a:pPr marL="0" indent="0">
              <a:buNone/>
            </a:pP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ko-KR" altLang="en-US" sz="2000" b="1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모델</a:t>
            </a:r>
            <a:endParaRPr kumimoji="1" lang="en-US" altLang="ko-KR" sz="2000" b="1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0" indent="0">
              <a:buNone/>
            </a:pP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	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대상을 설명하기 위한 표현 방법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.</a:t>
            </a:r>
            <a:r>
              <a:rPr kumimoji="1" lang="ko-KR" altLang="en-US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</a:t>
            </a:r>
            <a:r>
              <a:rPr kumimoji="1" lang="en-US" altLang="ko-KR" sz="20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y = ax + b</a:t>
            </a:r>
            <a:endParaRPr kumimoji="1" lang="en-US" altLang="ko-KR" sz="2000" dirty="0"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통계의 기본 개념과 용어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81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328948"/>
            <a:ext cx="11513792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Part 1.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머신러닝에 대한 간단한 개요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Part 2.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알고리즘 트레이딩을 위한 수학적인 배경 지식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Part 3.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알고리즘 트레이딩 시스템 구현 및 최적화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개요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3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80181" y="1121884"/>
            <a:ext cx="9172100" cy="2025557"/>
          </a:xfrm>
        </p:spPr>
        <p:txBody>
          <a:bodyPr>
            <a:normAutofit/>
          </a:bodyPr>
          <a:lstStyle/>
          <a:p>
            <a:pPr latinLnBrk="0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  <a:t>Part 1</a:t>
            </a:r>
            <a:br>
              <a:rPr lang="en-US" altLang="ko-KR" sz="20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  <a:t>Chapter 1</a:t>
            </a:r>
            <a:b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  <a:t/>
            </a:r>
            <a:br>
              <a:rPr lang="en-US" altLang="ko-KR" sz="28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</a:rPr>
            </a:b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</a:t>
            </a:r>
            <a:endParaRPr lang="ko-KR" altLang="en-US" sz="2800" b="1" dirty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1580181" y="3337073"/>
            <a:ext cx="91721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328948"/>
            <a:ext cx="11513792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머신러닝에 대한 소개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머신러닝의 종류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지도 학습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비지도 학습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강화 학습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머신러닝으로 할 수 있는 일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분류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회귀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군집화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 알고리즘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 프로세스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No free lunch Theorem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개요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“</a:t>
            </a:r>
            <a:r>
              <a:rPr kumimoji="1" lang="ko-KR" altLang="en-US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머신러닝은 인공지능의 패턴인식과 계산학습 이론에서 발전한 컴퓨터과학의 한 분야다</a:t>
            </a: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kumimoji="1" lang="ko-KR" altLang="en-US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 머신러닝은 데이터로부터 학습하고</a:t>
            </a: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 예측할 수 있는 알고리즘을 연구한다</a:t>
            </a: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kumimoji="1" lang="ko-KR" altLang="en-US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 이러한 알고리즘은 정적으로 주어진 프로그램이 아닌 입력된 데이터로부터 모델을 만들어 예측이나 결정을 내린다</a:t>
            </a: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.”</a:t>
            </a:r>
          </a:p>
          <a:p>
            <a:pPr marL="0" indent="0" algn="ctr">
              <a:buNone/>
            </a:pPr>
            <a:r>
              <a:rPr kumimoji="1" lang="en-US" altLang="ko-KR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-</a:t>
            </a:r>
            <a:r>
              <a:rPr kumimoji="1" lang="ko-KR" altLang="en-US" sz="2000" i="1" dirty="0" smtClean="0">
                <a:latin typeface="Nanum Myeongjo" charset="-127"/>
                <a:ea typeface="Nanum Myeongjo" charset="-127"/>
                <a:cs typeface="Nanum Myeongjo" charset="-127"/>
              </a:rPr>
              <a:t> 위키피디아</a:t>
            </a:r>
            <a:endParaRPr kumimoji="1" lang="en-US" altLang="ko-KR" sz="2000" i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소프트웨어 패러다임의 변화</a:t>
            </a: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:</a:t>
            </a: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endParaRPr kumimoji="1" lang="en-US" altLang="ko-KR" sz="1800" b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기존의 소프트웨어            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: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어떤 기능을 제공하는 것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지능화를 갖춘 소프트웨어 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: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자동화를 통해 번거로움을 없애주고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판단을 통해 새로운 가치를 전달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지능화를 필요한 것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: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데이터 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 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머신러닝을 통해 데이터를 이용하여 지능을 갖도록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데이터로부터 무엇을 학습한다는 것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: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주어진 데이터를 이용해 </a:t>
            </a:r>
            <a:r>
              <a:rPr kumimoji="1" lang="ko-KR" altLang="en-US" sz="1800" u="sng" dirty="0" smtClean="0">
                <a:latin typeface="Nanum Myeongjo" charset="-127"/>
                <a:ea typeface="Nanum Myeongjo" charset="-127"/>
                <a:cs typeface="Nanum Myeongjo" charset="-127"/>
              </a:rPr>
              <a:t>확률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을 계산하고 특정 데이터를 줬을 때 </a:t>
            </a:r>
            <a:r>
              <a:rPr kumimoji="1" lang="ko-KR" altLang="en-US" sz="1800" u="sng" dirty="0" smtClean="0">
                <a:latin typeface="Nanum Myeongjo" charset="-127"/>
                <a:ea typeface="Nanum Myeongjo" charset="-127"/>
                <a:cs typeface="Nanum Myeongjo" charset="-127"/>
              </a:rPr>
              <a:t>확률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결과치를 만든다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명시적으로 프로그래밍 되지 않은</a:t>
            </a: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 데이터로부터 학습된 모델이 확률적 예측이나 확률적 결정을 내리는데에 사용되는 알고리즘을 연구하는 </a:t>
            </a: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CS</a:t>
            </a: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의 한 분야</a:t>
            </a:r>
            <a:endParaRPr kumimoji="1" lang="en-US" altLang="ko-KR" sz="1800" b="1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머신러닝에 대한 소개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8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지도학습</a:t>
            </a:r>
            <a:endParaRPr kumimoji="1" lang="en-US" altLang="ko-KR" sz="1800" b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입력과 정답이 함께 주어짐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최적화 문제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(Optimization Problem)</a:t>
            </a:r>
          </a:p>
          <a:p>
            <a:pPr marL="0" indent="0">
              <a:buNone/>
            </a:pP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비지도학습</a:t>
            </a:r>
            <a:endParaRPr kumimoji="1" lang="en-US" altLang="ko-KR" sz="1800" b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b="1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입력만이 주어짐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b="1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지식 발견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(Knowledge Discovery)</a:t>
            </a:r>
          </a:p>
          <a:p>
            <a:pPr marL="0" indent="0">
              <a:buNone/>
            </a:pP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강화학습</a:t>
            </a:r>
            <a:endParaRPr kumimoji="1" lang="en-US" altLang="ko-KR" sz="1800" b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주어진 환경에서 특정 목표를 달성하기 위해 스스로 학습하는 것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머신러닝의 종류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7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머신러닝으로 해결할 수 있는 문제는 많지 않고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그마저도 사람의 많은 헌신과 대가를 요구한다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하나의 완성된 결과물을 얻기 위해서는 수백 번의 반복을 통해 개선하고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때에 따라서는 모델을 새롭게 만들어야 한다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회귀</a:t>
            </a: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(Regression)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변수간의 관계를 파악하기 위한 방법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연속적인 수치 데이터를 사이의 상관관계를 이용하여 확률적인 예측값을 내는 것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산점도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분류</a:t>
            </a: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(Classification)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데이터를 분류하는 방법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categorical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한 데이터를 이용하여 새로운 데이터가 들어왔을 때 확률적으로 어떤 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class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에 속하는지에 대한 결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과를 내는 것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산점도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군집화</a:t>
            </a:r>
            <a:r>
              <a:rPr kumimoji="1" lang="en-US" altLang="ko-KR" sz="1800" b="1" dirty="0" smtClean="0">
                <a:latin typeface="Nanum Myeongjo" charset="-127"/>
                <a:ea typeface="Nanum Myeongjo" charset="-127"/>
                <a:cs typeface="Nanum Myeongjo" charset="-127"/>
              </a:rPr>
              <a:t>(Clustering)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데이터를 연관있는 것끼리 묶는 방법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비지도학습에서 주로 사용</a:t>
            </a: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머신러닝으로 할 수 있는 일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1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800" dirty="0">
                <a:latin typeface="Nanum Myeongjo" charset="-127"/>
                <a:ea typeface="Nanum Myeongjo" charset="-127"/>
                <a:cs typeface="Nanum Myeongjo" charset="-127"/>
              </a:rPr>
              <a:t>알고리즘마다 특성이 다르기 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때문에 한 가지 알고리즘으로는 모든 문제를 해결 할 수 없음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원하는 것이 무엇인지를 명확히 하고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어떤 종류의 알고리즘을 사용해야 할지를 결정해야 한다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 알고리즘</a:t>
            </a:r>
            <a:endParaRPr lang="en-US" altLang="ko-KR" sz="2800" b="1" dirty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754" y="1886808"/>
            <a:ext cx="7973446" cy="49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758913" y="1868515"/>
            <a:ext cx="1927302" cy="4276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Nanum Myeongjo" charset="-127"/>
                <a:ea typeface="Nanum Myeongjo" charset="-127"/>
                <a:cs typeface="Nanum Myeongjo" charset="-127"/>
              </a:rPr>
              <a:t>Feature Selection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Nanum Myeongjo" charset="-127"/>
                <a:ea typeface="Nanum Myeongjo" charset="-127"/>
                <a:cs typeface="Nanum Myeongjo" charset="-127"/>
              </a:rPr>
              <a:t>Feature Scaling</a:t>
            </a:r>
            <a:endParaRPr kumimoji="1" lang="ko-KR" altLang="en-US" sz="14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913" y="1039527"/>
            <a:ext cx="11513792" cy="5316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데이터 다음으로 중요함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: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블랙박스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데이터 가공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파라미터 조정</a:t>
            </a:r>
            <a:r>
              <a:rPr kumimoji="1" lang="en-US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 피처 선택 등 많은 시간과 노력</a:t>
            </a:r>
            <a:r>
              <a:rPr kumimoji="1" lang="mr-IN" altLang="ko-KR" sz="1800" dirty="0" smtClean="0">
                <a:latin typeface="Nanum Myeongjo" charset="-127"/>
                <a:ea typeface="Nanum Myeongjo" charset="-127"/>
                <a:cs typeface="Nanum Myeongjo" charset="-127"/>
              </a:rPr>
              <a:t>…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r>
              <a:rPr kumimoji="1" lang="ko-KR" altLang="en-US" sz="1800" dirty="0" smtClean="0">
                <a:latin typeface="Nanum Myeongjo" charset="-127"/>
                <a:ea typeface="Nanum Myeongjo" charset="-127"/>
                <a:cs typeface="Nanum Myeongjo" charset="-127"/>
              </a:rPr>
              <a:t>그 과정이 머신러닝 프로세스</a:t>
            </a:r>
            <a:endParaRPr kumimoji="1" lang="en-US" altLang="ko-KR" sz="18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6913" y="161323"/>
            <a:ext cx="9172100" cy="6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머신러닝 프로세스</a:t>
            </a:r>
            <a:endParaRPr lang="en-US" altLang="ko-KR" sz="2800" b="1" dirty="0" smtClean="0">
              <a:solidFill>
                <a:srgbClr val="000000"/>
              </a:solidFill>
              <a:latin typeface="Nanum Myeongjo ExtraBold" charset="-127"/>
              <a:ea typeface="Nanum Myeongjo ExtraBold" charset="-127"/>
              <a:cs typeface="Nanum Myeongjo ExtraBold" charset="-127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26913" y="888341"/>
            <a:ext cx="115137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523039hdk@gmail.com</a:t>
            </a:r>
            <a:endParaRPr kumimoji="1"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1950" y="2252546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첫 번째 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전처리</a:t>
            </a:r>
            <a:endParaRPr kumimoji="1"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45513" y="2252546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Training</a:t>
            </a:r>
          </a:p>
          <a:p>
            <a:pPr algn="ctr"/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Dataset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09076" y="2248868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latin typeface="Nanum Myeongjo" charset="-127"/>
                <a:ea typeface="Nanum Myeongjo" charset="-127"/>
                <a:cs typeface="Nanum Myeongjo" charset="-127"/>
              </a:rPr>
              <a:t>두 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번째 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전처리</a:t>
            </a:r>
            <a:endParaRPr kumimoji="1"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2639" y="2248868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머신러닝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알고리즘 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학습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6202" y="2248868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파라미터 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최적화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97211" y="2248868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후처리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64017" y="2248868"/>
            <a:ext cx="1312316" cy="6913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최종 모델 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ct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선택</a:t>
            </a:r>
            <a:endParaRPr kumimoji="1"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1494266" y="2598234"/>
            <a:ext cx="451247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257829" y="2594556"/>
            <a:ext cx="451247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021392" y="2594556"/>
            <a:ext cx="451247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784955" y="2576010"/>
            <a:ext cx="451247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548518" y="2594556"/>
            <a:ext cx="451247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312770" y="2594556"/>
            <a:ext cx="451247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/>
          <p:cNvCxnSpPr>
            <a:stCxn id="12" idx="2"/>
            <a:endCxn id="6" idx="2"/>
          </p:cNvCxnSpPr>
          <p:nvPr/>
        </p:nvCxnSpPr>
        <p:spPr>
          <a:xfrm rot="5400000">
            <a:off x="4363395" y="-585043"/>
            <a:ext cx="3678" cy="7054252"/>
          </a:xfrm>
          <a:prstGeom prst="bentConnector3">
            <a:avLst>
              <a:gd name="adj1" fmla="val 1541093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12" idx="2"/>
            <a:endCxn id="10" idx="2"/>
          </p:cNvCxnSpPr>
          <p:nvPr/>
        </p:nvCxnSpPr>
        <p:spPr>
          <a:xfrm rot="5400000">
            <a:off x="6128797" y="1176681"/>
            <a:ext cx="12700" cy="3527126"/>
          </a:xfrm>
          <a:prstGeom prst="bentConnector3">
            <a:avLst>
              <a:gd name="adj1" fmla="val 4521953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/>
          <p:nvPr/>
        </p:nvCxnSpPr>
        <p:spPr>
          <a:xfrm rot="5400000">
            <a:off x="5243900" y="-1443245"/>
            <a:ext cx="3678" cy="8815261"/>
          </a:xfrm>
          <a:prstGeom prst="bentConnector3">
            <a:avLst>
              <a:gd name="adj1" fmla="val 38149973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/>
          <p:nvPr/>
        </p:nvCxnSpPr>
        <p:spPr>
          <a:xfrm rot="5400000">
            <a:off x="6998151" y="318479"/>
            <a:ext cx="12700" cy="5288135"/>
          </a:xfrm>
          <a:prstGeom prst="bentConnector3">
            <a:avLst>
              <a:gd name="adj1" fmla="val 11107315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1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500</Words>
  <Application>Microsoft Macintosh PowerPoint</Application>
  <PresentationFormat>와이드스크린</PresentationFormat>
  <Paragraphs>191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Cambria Math</vt:lpstr>
      <vt:lpstr>Nanum Myeongjo</vt:lpstr>
      <vt:lpstr>Nanum Myeongjo ExtraBold</vt:lpstr>
      <vt:lpstr>Wingdings</vt:lpstr>
      <vt:lpstr>Arial</vt:lpstr>
      <vt:lpstr>Office 테마</vt:lpstr>
      <vt:lpstr>머신러닝을 이용한 알고리즘 트레이딩 시스템 개발</vt:lpstr>
      <vt:lpstr>PowerPoint 프레젠테이션</vt:lpstr>
      <vt:lpstr>Part 1 Chapter 1  머신러닝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2 Chapter 2  통계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Adam: A Method for Stochastic Optimization</dc:title>
  <dc:creator>Microsoft Office 사용자</dc:creator>
  <cp:lastModifiedBy>Microsoft Office 사용자</cp:lastModifiedBy>
  <cp:revision>157</cp:revision>
  <cp:lastPrinted>2017-11-08T00:43:03Z</cp:lastPrinted>
  <dcterms:created xsi:type="dcterms:W3CDTF">2017-10-15T11:24:34Z</dcterms:created>
  <dcterms:modified xsi:type="dcterms:W3CDTF">2018-01-07T12:02:27Z</dcterms:modified>
</cp:coreProperties>
</file>